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SHBOARD" id="{0040C88D-4C2C-9640-A5EB-0EF55EDCF498}">
          <p14:sldIdLst>
            <p14:sldId id="256"/>
          </p14:sldIdLst>
        </p14:section>
        <p14:section name="WINNER" id="{2E007F22-159D-9046-A039-E9C7D7B2C4C7}">
          <p14:sldIdLst>
            <p14:sldId id="257"/>
          </p14:sldIdLst>
        </p14:section>
        <p14:section name="WINNER CHARACTERISTICS" id="{FDF0B27F-CF47-6146-B57E-EE92CA9D0317}">
          <p14:sldIdLst>
            <p14:sldId id="258"/>
          </p14:sldIdLst>
        </p14:section>
        <p14:section name="LOSER CHARACTERISTICS" id="{76907551-A358-7F47-BC06-9BBBFF79D449}">
          <p14:sldIdLst>
            <p14:sldId id="259"/>
          </p14:sldIdLst>
        </p14:section>
        <p14:section name="CORRELATION" id="{6BFD04F0-3116-894D-97FA-AFB2AD8D3053}">
          <p14:sldIdLst>
            <p14:sldId id="260"/>
          </p14:sldIdLst>
        </p14:section>
        <p14:section name="CANDY TYPES" id="{904675A9-564A-2541-A03C-D089D13ED2CA}">
          <p14:sldIdLst>
            <p14:sldId id="261"/>
          </p14:sldIdLst>
        </p14:section>
        <p14:section name="PREDICITON" id="{F5D406CE-13AE-9446-AF4D-FE156B06D4E7}">
          <p14:sldIdLst>
            <p14:sldId id="262"/>
          </p14:sldIdLst>
        </p14:section>
        <p14:section name="RECOMMENDATION" id="{F69A5795-51AC-8E4C-B493-DB9C03AEF308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42B"/>
    <a:srgbClr val="951327"/>
    <a:srgbClr val="003265"/>
    <a:srgbClr val="00407D"/>
    <a:srgbClr val="0F4C5C"/>
    <a:srgbClr val="FFF000"/>
    <a:srgbClr val="E60914"/>
    <a:srgbClr val="005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8"/>
    <p:restoredTop sz="94650"/>
  </p:normalViewPr>
  <p:slideViewPr>
    <p:cSldViewPr snapToGrid="0" showGuides="1">
      <p:cViewPr varScale="1">
        <p:scale>
          <a:sx n="99" d="100"/>
          <a:sy n="99" d="100"/>
        </p:scale>
        <p:origin x="184" y="6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03CE6-3C02-E740-8215-0350E7D8DA16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3CE1D-9949-D248-B634-EAAF935D53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104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3CE1D-9949-D248-B634-EAAF935D53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49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3CE1D-9949-D248-B634-EAAF935D537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2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3CE1D-9949-D248-B634-EAAF935D53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25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3CE1D-9949-D248-B634-EAAF935D53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22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7C8FD-08BF-87CF-93B0-6FE4B08EB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B64AA9-266A-F37E-2401-5D5EB379E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90C0A4-57A5-D22B-F2E6-B0BBB996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64E19-5A30-2FCE-549C-6CE91220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B4C5DA-2810-1074-B7A1-18E3B166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646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1E42C-71C7-6129-366A-8070BA8E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CFA25F-8EAE-1C83-A278-E89DE19F4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A37239-7435-340A-F01E-49921410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11938B-74A1-70FC-2782-8A397FE4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95CBA3-D65C-6620-4BF1-9865508E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09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4EBF63-AB1E-0223-127F-0D7561023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3C1AF-3BED-CA12-582D-58B33F230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3D6F5-D9D3-B18C-6756-6F3017D9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32FF87-50BA-FA49-421C-60002B68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895359-BEB5-08C3-5EAA-C8B1A016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96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133E88-A6C7-8E71-2EA2-FEBA5E9E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E1C610-5CDB-A244-8A6D-55B024B64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00E6F0-076D-DF0D-C4E4-1F0E52856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5E859A-371B-64F0-2784-5BBE8DE6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974378-E267-E7CE-314A-E0A96775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15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CC38-68BD-EFBE-47B3-89B4EFC8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FE35B8-A8CA-4C26-52B7-55EF95712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D56CA-387A-8741-528F-AFB97237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5CDD3-0900-2762-0AB7-250F52BF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28224-9D55-D6E4-67B9-2B61E37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30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FDFA9-B502-3F93-7A7F-4EECD015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642CF0-A50D-4D4A-5CE8-6E29AC339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5DB2C7-9921-7A61-955E-B41014918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EC918D-78B1-A876-379E-73DE44FA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0BCBF9-4A5A-3BEA-CCDC-F068C4DB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98EAE2-6CE2-7F18-91F9-1F0D4269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31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59C0C-1615-A372-AE8B-180EE1A7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F76090-E8EE-5341-62AF-C581FC1CE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834D92-A38F-845E-549D-E1F4042D6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D811AC-BC57-28E0-3124-D5C49F55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BFD11A5-A6AD-321F-E93D-B20C1610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EEB219-FD3A-8FDE-B048-2478C201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AA9009F-778C-47DD-FCD4-1F4D689F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5A7E6E-F9B4-B6C1-55C5-AEB3C595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33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A03F5-7446-CE92-936D-BDC6A74D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38C9D4-CEFC-53C6-FF94-F1406BA6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1F8A86-7E0A-B887-2563-753A4CC0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54713A-35EA-E642-1699-9A592283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50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AA6108-AAFE-50D2-DCBE-C1E4AE6A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701BB4-E84E-370D-49BE-AB2993A9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A869DD-1D67-DD11-12C7-07259DC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86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D88BC-B854-B72D-FD93-3C4DFF3D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80906B-92D7-E644-7E25-7E766737C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AE1C8B-CABE-95B5-E1FC-8C78505DB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92FA7D-6E5F-856B-A964-7AEE0DFB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3A44F2-22DB-1868-6E39-A677296B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2DC2F7-E0AF-EFEE-3AFB-06105129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99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24D02-7C4D-E3FA-8349-663BD5BD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EFDF68-6112-FA65-BE8F-04A2423CC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91F925-D06B-A9FE-3F05-831848168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E6522-B52A-6B9A-EC15-FFFB2EBB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FF5057-F39F-3A41-1F55-054DA1FE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E2A615-F982-180B-A788-C4CACB73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41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ABAD683-0D2C-C3DC-ABFC-E87D43DD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51DBE-B224-3EAC-5AC1-05A38784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715BEE-C656-37C7-15D0-F1D741C84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BFCA9-83F1-D0A4-8A39-7C3719FF5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A08B27-8E84-AADE-5340-58C7415B2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95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3.png"/><Relationship Id="rId39" Type="http://schemas.openxmlformats.org/officeDocument/2006/relationships/slide" Target="slide7.xml"/><Relationship Id="rId21" Type="http://schemas.openxmlformats.org/officeDocument/2006/relationships/image" Target="../media/image19.png"/><Relationship Id="rId34" Type="http://schemas.openxmlformats.org/officeDocument/2006/relationships/image" Target="../media/image25.png"/><Relationship Id="rId42" Type="http://schemas.openxmlformats.org/officeDocument/2006/relationships/slide" Target="slide8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4.png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2.xml"/><Relationship Id="rId32" Type="http://schemas.openxmlformats.org/officeDocument/2006/relationships/image" Target="../media/image25.png"/><Relationship Id="rId37" Type="http://schemas.openxmlformats.org/officeDocument/2006/relationships/image" Target="../media/image26.png"/><Relationship Id="rId40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3.png"/><Relationship Id="rId36" Type="http://schemas.openxmlformats.org/officeDocument/2006/relationships/slide" Target="slide6.xml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slide" Target="slide4.xml"/><Relationship Id="rId30" Type="http://schemas.openxmlformats.org/officeDocument/2006/relationships/slide" Target="slide3.xml"/><Relationship Id="rId35" Type="http://schemas.openxmlformats.org/officeDocument/2006/relationships/image" Target="../media/image26.png"/><Relationship Id="rId43" Type="http://schemas.openxmlformats.org/officeDocument/2006/relationships/image" Target="../media/image28.png"/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33" Type="http://schemas.openxmlformats.org/officeDocument/2006/relationships/slide" Target="slide5.xml"/><Relationship Id="rId38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>
            <a:extLst>
              <a:ext uri="{FF2B5EF4-FFF2-40B4-BE49-F238E27FC236}">
                <a16:creationId xmlns:a16="http://schemas.microsoft.com/office/drawing/2014/main" id="{A696C96D-C7C4-DEF6-BE4D-6271F8CD0DE2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9585971-6AD6-6F2D-FD9F-9A0A41C4088B}"/>
              </a:ext>
            </a:extLst>
          </p:cNvPr>
          <p:cNvSpPr/>
          <p:nvPr/>
        </p:nvSpPr>
        <p:spPr>
          <a:xfrm>
            <a:off x="1179726" y="4053574"/>
            <a:ext cx="2203200" cy="240451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685CFC-CF4A-1976-969F-AB9AB065A810}"/>
              </a:ext>
            </a:extLst>
          </p:cNvPr>
          <p:cNvSpPr/>
          <p:nvPr/>
        </p:nvSpPr>
        <p:spPr>
          <a:xfrm>
            <a:off x="3511837" y="4053571"/>
            <a:ext cx="2204883" cy="24045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1C2422-1E8D-DAA3-1281-6D4A08F5D75D}"/>
              </a:ext>
            </a:extLst>
          </p:cNvPr>
          <p:cNvSpPr/>
          <p:nvPr/>
        </p:nvSpPr>
        <p:spPr>
          <a:xfrm>
            <a:off x="8196516" y="4053571"/>
            <a:ext cx="2676003" cy="24045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8869EAE-5A09-98AC-FFBC-44DBA340C98D}"/>
              </a:ext>
            </a:extLst>
          </p:cNvPr>
          <p:cNvSpPr/>
          <p:nvPr/>
        </p:nvSpPr>
        <p:spPr>
          <a:xfrm>
            <a:off x="5855018" y="4053571"/>
            <a:ext cx="2203200" cy="24045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A33B413-6742-4F51-273E-4849CEB8D108}"/>
              </a:ext>
            </a:extLst>
          </p:cNvPr>
          <p:cNvSpPr/>
          <p:nvPr/>
        </p:nvSpPr>
        <p:spPr>
          <a:xfrm>
            <a:off x="4118317" y="1610380"/>
            <a:ext cx="3315600" cy="239630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2854DA3-7AFB-3A6B-2160-37EC50D253BC}"/>
              </a:ext>
            </a:extLst>
          </p:cNvPr>
          <p:cNvSpPr/>
          <p:nvPr/>
        </p:nvSpPr>
        <p:spPr>
          <a:xfrm>
            <a:off x="7556295" y="1610379"/>
            <a:ext cx="3316224" cy="239479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BB236BB-6B9F-9105-835B-6C6CB2AEB5B0}"/>
              </a:ext>
            </a:extLst>
          </p:cNvPr>
          <p:cNvSpPr/>
          <p:nvPr/>
        </p:nvSpPr>
        <p:spPr>
          <a:xfrm>
            <a:off x="1179724" y="1602168"/>
            <a:ext cx="2816215" cy="24045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Lidl – Wikipedia">
            <a:extLst>
              <a:ext uri="{FF2B5EF4-FFF2-40B4-BE49-F238E27FC236}">
                <a16:creationId xmlns:a16="http://schemas.microsoft.com/office/drawing/2014/main" id="{7E22E526-7155-C02B-3B4F-248FCD145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6" y="251812"/>
            <a:ext cx="790194" cy="79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D33664-3F0B-54CA-4665-D56388177E62}"/>
              </a:ext>
            </a:extLst>
          </p:cNvPr>
          <p:cNvSpPr txBox="1"/>
          <p:nvPr/>
        </p:nvSpPr>
        <p:spPr>
          <a:xfrm>
            <a:off x="1095043" y="112014"/>
            <a:ext cx="701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DIN Condensed" pitchFamily="2" charset="0"/>
              </a:rPr>
              <a:t>Lidl Analytics-</a:t>
            </a:r>
            <a:r>
              <a:rPr lang="de-DE" sz="32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3200" b="1" dirty="0">
                <a:solidFill>
                  <a:schemeClr val="bg1"/>
                </a:solidFill>
                <a:latin typeface="DIN Condensed" pitchFamily="2" charset="0"/>
              </a:rPr>
              <a:t>Management Summary Dashboard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F9DE9F8-8C21-1FFD-5FCF-152412723129}"/>
              </a:ext>
            </a:extLst>
          </p:cNvPr>
          <p:cNvCxnSpPr>
            <a:cxnSpLocks/>
          </p:cNvCxnSpPr>
          <p:nvPr/>
        </p:nvCxnSpPr>
        <p:spPr>
          <a:xfrm>
            <a:off x="1182625" y="696789"/>
            <a:ext cx="6303263" cy="0"/>
          </a:xfrm>
          <a:prstGeom prst="line">
            <a:avLst/>
          </a:prstGeom>
          <a:ln w="31750">
            <a:solidFill>
              <a:srgbClr val="FF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CF1B5146-3962-24BC-23A6-5EC423B2EE48}"/>
              </a:ext>
            </a:extLst>
          </p:cNvPr>
          <p:cNvSpPr txBox="1"/>
          <p:nvPr/>
        </p:nvSpPr>
        <p:spPr>
          <a:xfrm>
            <a:off x="1095043" y="723284"/>
            <a:ext cx="604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Expansion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of</a:t>
            </a:r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the</a:t>
            </a:r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candy</a:t>
            </a:r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assortment</a:t>
            </a:r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 - private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brand</a:t>
            </a:r>
            <a:endParaRPr lang="de-DE" sz="2000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11ED2F2-72A5-7CCA-CD77-9E0313EEC3E4}"/>
              </a:ext>
            </a:extLst>
          </p:cNvPr>
          <p:cNvSpPr txBox="1"/>
          <p:nvPr/>
        </p:nvSpPr>
        <p:spPr>
          <a:xfrm>
            <a:off x="1504467" y="1773088"/>
            <a:ext cx="216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WINNERS &amp; LOSERS</a:t>
            </a:r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0DA5A5E-F317-9BF8-8396-09828E18C6DE}"/>
              </a:ext>
            </a:extLst>
          </p:cNvPr>
          <p:cNvSpPr txBox="1"/>
          <p:nvPr/>
        </p:nvSpPr>
        <p:spPr>
          <a:xfrm>
            <a:off x="4634951" y="1783521"/>
            <a:ext cx="238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CHARACTERISTICS</a:t>
            </a:r>
            <a:endParaRPr lang="de-DE" sz="1600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78A1381-3481-4BDF-F79E-6A3256CA30F4}"/>
              </a:ext>
            </a:extLst>
          </p:cNvPr>
          <p:cNvSpPr txBox="1"/>
          <p:nvPr/>
        </p:nvSpPr>
        <p:spPr>
          <a:xfrm>
            <a:off x="8232267" y="1790370"/>
            <a:ext cx="19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CHARACTERISTICS</a:t>
            </a:r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20B938E-BA1B-580D-15D1-DE6FB9746ABF}"/>
              </a:ext>
            </a:extLst>
          </p:cNvPr>
          <p:cNvSpPr txBox="1"/>
          <p:nvPr/>
        </p:nvSpPr>
        <p:spPr>
          <a:xfrm>
            <a:off x="1569765" y="4226971"/>
            <a:ext cx="1560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CORRELATION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81A9616-4762-D0B6-9F86-467C05A4AF3A}"/>
              </a:ext>
            </a:extLst>
          </p:cNvPr>
          <p:cNvSpPr txBox="1"/>
          <p:nvPr/>
        </p:nvSpPr>
        <p:spPr>
          <a:xfrm>
            <a:off x="3520279" y="4213165"/>
            <a:ext cx="219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BEST COMBINATIONS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30C2F6E-6D02-3E1E-15FC-9E1D24B996B0}"/>
              </a:ext>
            </a:extLst>
          </p:cNvPr>
          <p:cNvSpPr txBox="1"/>
          <p:nvPr/>
        </p:nvSpPr>
        <p:spPr>
          <a:xfrm>
            <a:off x="6269767" y="4226971"/>
            <a:ext cx="135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PREDICTION</a:t>
            </a:r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26067AB-86B0-D191-7F52-7E26D017A254}"/>
              </a:ext>
            </a:extLst>
          </p:cNvPr>
          <p:cNvSpPr txBox="1"/>
          <p:nvPr/>
        </p:nvSpPr>
        <p:spPr>
          <a:xfrm>
            <a:off x="8504772" y="4226971"/>
            <a:ext cx="205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RECOMMENDATION</a:t>
            </a:r>
          </a:p>
        </p:txBody>
      </p:sp>
      <p:pic>
        <p:nvPicPr>
          <p:cNvPr id="62" name="Grafik 61" descr="Daumen hoch-Zeichen Silhouette">
            <a:extLst>
              <a:ext uri="{FF2B5EF4-FFF2-40B4-BE49-F238E27FC236}">
                <a16:creationId xmlns:a16="http://schemas.microsoft.com/office/drawing/2014/main" id="{C0E736CE-D598-520D-0E8E-DA4A2717F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2573" y="1777949"/>
            <a:ext cx="408360" cy="408360"/>
          </a:xfrm>
          <a:prstGeom prst="rect">
            <a:avLst/>
          </a:prstGeom>
        </p:spPr>
      </p:pic>
      <p:pic>
        <p:nvPicPr>
          <p:cNvPr id="1029" name="Grafik 1028" descr="Daumen runter Silhouette">
            <a:extLst>
              <a:ext uri="{FF2B5EF4-FFF2-40B4-BE49-F238E27FC236}">
                <a16:creationId xmlns:a16="http://schemas.microsoft.com/office/drawing/2014/main" id="{2CAD8C68-076F-5AD7-10FF-D543D0D4D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6489" y="1838334"/>
            <a:ext cx="406799" cy="406799"/>
          </a:xfrm>
          <a:prstGeom prst="rect">
            <a:avLst/>
          </a:prstGeom>
        </p:spPr>
      </p:pic>
      <p:pic>
        <p:nvPicPr>
          <p:cNvPr id="1041" name="Grafik 1040" descr="Binär Silhouette">
            <a:extLst>
              <a:ext uri="{FF2B5EF4-FFF2-40B4-BE49-F238E27FC236}">
                <a16:creationId xmlns:a16="http://schemas.microsoft.com/office/drawing/2014/main" id="{449D3F84-E713-AFD7-C246-A592948B30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2238" y="4889809"/>
            <a:ext cx="975322" cy="975322"/>
          </a:xfrm>
          <a:prstGeom prst="rect">
            <a:avLst/>
          </a:prstGeom>
        </p:spPr>
      </p:pic>
      <p:pic>
        <p:nvPicPr>
          <p:cNvPr id="1045" name="Grafik 1044" descr="Sitzungssaal Silhouette">
            <a:extLst>
              <a:ext uri="{FF2B5EF4-FFF2-40B4-BE49-F238E27FC236}">
                <a16:creationId xmlns:a16="http://schemas.microsoft.com/office/drawing/2014/main" id="{4EE55A34-86D9-DAB1-9471-DE67D70C7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9819" y="4793871"/>
            <a:ext cx="1225666" cy="1225666"/>
          </a:xfrm>
          <a:prstGeom prst="rect">
            <a:avLst/>
          </a:prstGeom>
        </p:spPr>
      </p:pic>
      <p:pic>
        <p:nvPicPr>
          <p:cNvPr id="10" name="Grafik 9" descr="Streudiagramm Silhouette">
            <a:extLst>
              <a:ext uri="{FF2B5EF4-FFF2-40B4-BE49-F238E27FC236}">
                <a16:creationId xmlns:a16="http://schemas.microsoft.com/office/drawing/2014/main" id="{2DFBB8A2-B84C-00F3-D29D-81E0251396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20821" y="4791654"/>
            <a:ext cx="1299600" cy="1299600"/>
          </a:xfrm>
          <a:prstGeom prst="rect">
            <a:avLst/>
          </a:prstGeom>
        </p:spPr>
      </p:pic>
      <p:pic>
        <p:nvPicPr>
          <p:cNvPr id="14" name="Grafik 13" descr="Präsentation mit Balkendiagramm Silhouette">
            <a:extLst>
              <a:ext uri="{FF2B5EF4-FFF2-40B4-BE49-F238E27FC236}">
                <a16:creationId xmlns:a16="http://schemas.microsoft.com/office/drawing/2014/main" id="{CFF41174-02A8-47DD-681E-9BC0C749C9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48550" y="2251858"/>
            <a:ext cx="1557121" cy="1557121"/>
          </a:xfrm>
          <a:prstGeom prst="rect">
            <a:avLst/>
          </a:prstGeom>
        </p:spPr>
      </p:pic>
      <p:pic>
        <p:nvPicPr>
          <p:cNvPr id="25" name="Grafik 24" descr="Balkendiagramm mit Abwärtstrend Silhouette">
            <a:extLst>
              <a:ext uri="{FF2B5EF4-FFF2-40B4-BE49-F238E27FC236}">
                <a16:creationId xmlns:a16="http://schemas.microsoft.com/office/drawing/2014/main" id="{0C72A420-EC9A-C049-2F87-DE11A9DDA9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75643" y="2374476"/>
            <a:ext cx="1299600" cy="1299600"/>
          </a:xfrm>
          <a:prstGeom prst="rect">
            <a:avLst/>
          </a:prstGeom>
        </p:spPr>
      </p:pic>
      <p:pic>
        <p:nvPicPr>
          <p:cNvPr id="27" name="Grafik 26" descr="Balkendiagramm mit Aufwärtstrend Silhouette">
            <a:extLst>
              <a:ext uri="{FF2B5EF4-FFF2-40B4-BE49-F238E27FC236}">
                <a16:creationId xmlns:a16="http://schemas.microsoft.com/office/drawing/2014/main" id="{59D84F6F-FA07-850D-324D-FD54AE72AE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15418" y="2371745"/>
            <a:ext cx="1301164" cy="1301164"/>
          </a:xfrm>
          <a:prstGeom prst="rect">
            <a:avLst/>
          </a:prstGeom>
        </p:spPr>
      </p:pic>
      <p:pic>
        <p:nvPicPr>
          <p:cNvPr id="29" name="Grafik 28" descr="Venn-Diagramm Silhouette">
            <a:extLst>
              <a:ext uri="{FF2B5EF4-FFF2-40B4-BE49-F238E27FC236}">
                <a16:creationId xmlns:a16="http://schemas.microsoft.com/office/drawing/2014/main" id="{11FA468A-E818-0F4D-4B16-6B0A00E4C5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18317" y="4807281"/>
            <a:ext cx="1096524" cy="109652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Folienzoom 31">
                <a:extLst>
                  <a:ext uri="{FF2B5EF4-FFF2-40B4-BE49-F238E27FC236}">
                    <a16:creationId xmlns:a16="http://schemas.microsoft.com/office/drawing/2014/main" id="{EB291F82-2677-B537-9C4A-D56CF67C8E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0102182"/>
                  </p:ext>
                </p:extLst>
              </p:nvPr>
            </p:nvGraphicFramePr>
            <p:xfrm>
              <a:off x="1392989" y="2474140"/>
              <a:ext cx="2374454" cy="1101551"/>
            </p:xfrm>
            <a:graphic>
              <a:graphicData uri="http://schemas.microsoft.com/office/powerpoint/2016/slidezoom">
                <pslz:sldZm>
                  <pslz:sldZmObj sldId="257" cId="3855961105">
                    <pslz:zmPr id="{98243224-0D3C-3A4D-B998-5221763A48E3}" imageType="cover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4454" cy="110155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Folienzoom 31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EB291F82-2677-B537-9C4A-D56CF67C8E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92989" y="2474140"/>
                <a:ext cx="2374454" cy="110155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Folienzoom 35">
                <a:extLst>
                  <a:ext uri="{FF2B5EF4-FFF2-40B4-BE49-F238E27FC236}">
                    <a16:creationId xmlns:a16="http://schemas.microsoft.com/office/drawing/2014/main" id="{E4876118-A621-E9C3-A9B8-C87E486A15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1279240"/>
                  </p:ext>
                </p:extLst>
              </p:nvPr>
            </p:nvGraphicFramePr>
            <p:xfrm>
              <a:off x="7786168" y="2283809"/>
              <a:ext cx="2759664" cy="1557058"/>
            </p:xfrm>
            <a:graphic>
              <a:graphicData uri="http://schemas.microsoft.com/office/powerpoint/2016/slidezoom">
                <pslz:sldZm>
                  <pslz:sldZmObj sldId="259" cId="2884188328">
                    <pslz:zmPr id="{03971B6D-CF67-D141-962A-CBEDF382289F}" imageType="cover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9664" cy="155705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Folienzoom 3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E4876118-A621-E9C3-A9B8-C87E486A1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86168" y="2283809"/>
                <a:ext cx="2759664" cy="155705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33">
                <a:extLst>
                  <a:ext uri="{FF2B5EF4-FFF2-40B4-BE49-F238E27FC236}">
                    <a16:creationId xmlns:a16="http://schemas.microsoft.com/office/drawing/2014/main" id="{46B11172-3930-F24A-67B1-89A82B7B48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1460229"/>
                  </p:ext>
                </p:extLst>
              </p:nvPr>
            </p:nvGraphicFramePr>
            <p:xfrm>
              <a:off x="4422217" y="2292074"/>
              <a:ext cx="2707800" cy="1525521"/>
            </p:xfrm>
            <a:graphic>
              <a:graphicData uri="http://schemas.microsoft.com/office/powerpoint/2016/slidezoom">
                <pslz:sldZm>
                  <pslz:sldZmObj sldId="258" cId="2091105386">
                    <pslz:zmPr id="{803E4679-0704-B542-9CD2-BFACC476F1FC}" imageType="cover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7800" cy="152552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33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46B11172-3930-F24A-67B1-89A82B7B4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22217" y="2292074"/>
                <a:ext cx="2707800" cy="152552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37">
                <a:extLst>
                  <a:ext uri="{FF2B5EF4-FFF2-40B4-BE49-F238E27FC236}">
                    <a16:creationId xmlns:a16="http://schemas.microsoft.com/office/drawing/2014/main" id="{F847F655-B614-0B9D-2B55-79BA17F02D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2962371"/>
                  </p:ext>
                </p:extLst>
              </p:nvPr>
            </p:nvGraphicFramePr>
            <p:xfrm>
              <a:off x="1193433" y="4833160"/>
              <a:ext cx="2154376" cy="1216589"/>
            </p:xfrm>
            <a:graphic>
              <a:graphicData uri="http://schemas.microsoft.com/office/powerpoint/2016/slidezoom">
                <pslz:sldZm>
                  <pslz:sldZmObj sldId="260" cId="4187343552">
                    <pslz:zmPr id="{5FE5D81B-FC95-CA4C-A732-FC40F01C0A42}" imageType="cover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54376" cy="12165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37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F847F655-B614-0B9D-2B55-79BA17F02D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93433" y="4833160"/>
                <a:ext cx="2154376" cy="12165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Folienzoom 39">
                <a:extLst>
                  <a:ext uri="{FF2B5EF4-FFF2-40B4-BE49-F238E27FC236}">
                    <a16:creationId xmlns:a16="http://schemas.microsoft.com/office/drawing/2014/main" id="{4A8FA5C3-4BA1-405B-D7F4-C1B164279D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5259286"/>
                  </p:ext>
                </p:extLst>
              </p:nvPr>
            </p:nvGraphicFramePr>
            <p:xfrm>
              <a:off x="3620198" y="4834424"/>
              <a:ext cx="1966183" cy="1096525"/>
            </p:xfrm>
            <a:graphic>
              <a:graphicData uri="http://schemas.microsoft.com/office/powerpoint/2016/slidezoom">
                <pslz:sldZm>
                  <pslz:sldZmObj sldId="261" cId="1965133473">
                    <pslz:zmPr id="{772D1C9E-7EBB-044A-A6CB-B25F483396F1}" imageType="cover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6183" cy="109652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Folienzoom 39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4A8FA5C3-4BA1-405B-D7F4-C1B164279D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20198" y="4834424"/>
                <a:ext cx="1966183" cy="109652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Folienzoom 41">
                <a:extLst>
                  <a:ext uri="{FF2B5EF4-FFF2-40B4-BE49-F238E27FC236}">
                    <a16:creationId xmlns:a16="http://schemas.microsoft.com/office/drawing/2014/main" id="{D8EBAD13-8189-1CF2-19CA-8E82E08952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7034525"/>
                  </p:ext>
                </p:extLst>
              </p:nvPr>
            </p:nvGraphicFramePr>
            <p:xfrm>
              <a:off x="6041036" y="4832490"/>
              <a:ext cx="1757725" cy="1138652"/>
            </p:xfrm>
            <a:graphic>
              <a:graphicData uri="http://schemas.microsoft.com/office/powerpoint/2016/slidezoom">
                <pslz:sldZm>
                  <pslz:sldZmObj sldId="262" cId="3851948571">
                    <pslz:zmPr id="{47C2B9A3-BC50-4044-AF78-70904713B833}" imageType="cover" transitionDur="100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7725" cy="113865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Folienzoom 41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D8EBAD13-8189-1CF2-19CA-8E82E08952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041036" y="4832490"/>
                <a:ext cx="1757725" cy="113865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Folienzoom 43">
                <a:extLst>
                  <a:ext uri="{FF2B5EF4-FFF2-40B4-BE49-F238E27FC236}">
                    <a16:creationId xmlns:a16="http://schemas.microsoft.com/office/drawing/2014/main" id="{93272358-9726-CE1D-0101-5567D21713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985522"/>
                  </p:ext>
                </p:extLst>
              </p:nvPr>
            </p:nvGraphicFramePr>
            <p:xfrm>
              <a:off x="8554151" y="4783798"/>
              <a:ext cx="2096799" cy="1187344"/>
            </p:xfrm>
            <a:graphic>
              <a:graphicData uri="http://schemas.microsoft.com/office/powerpoint/2016/slidezoom">
                <pslz:sldZm>
                  <pslz:sldZmObj sldId="263" cId="1322374603">
                    <pslz:zmPr id="{26E55248-10C6-F14F-B0FB-A9C92DC0548B}" imageType="cover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96799" cy="118734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Folienzoom 43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93272358-9726-CE1D-0101-5567D21713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54151" y="4783798"/>
                <a:ext cx="2096799" cy="118734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377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E8B59ED-73BF-B9B7-16CE-708D50D235E6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76EE7A8-6FE6-BBF4-038C-56D0D0E7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4" y="648466"/>
            <a:ext cx="11038371" cy="52241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92B9E5-A07D-BA94-036D-9E734D7892B1}"/>
              </a:ext>
            </a:extLst>
          </p:cNvPr>
          <p:cNvSpPr txBox="1"/>
          <p:nvPr/>
        </p:nvSpPr>
        <p:spPr>
          <a:xfrm>
            <a:off x="3535680" y="337471"/>
            <a:ext cx="512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TOP TEN &amp; WORST TEN</a:t>
            </a:r>
            <a:endParaRPr lang="de-DE" b="1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13C690-76EB-226D-0A16-495556B7EC0C}"/>
              </a:ext>
            </a:extLst>
          </p:cNvPr>
          <p:cNvSpPr txBox="1"/>
          <p:nvPr/>
        </p:nvSpPr>
        <p:spPr>
          <a:xfrm>
            <a:off x="0" y="6103947"/>
            <a:ext cx="1202556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rgbClr val="0A642B"/>
                </a:solidFill>
                <a:latin typeface="DIN Condensed" pitchFamily="2" charset="0"/>
              </a:rPr>
              <a:t>BEST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is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Reese‘s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Peanut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Butter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cup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&amp; </a:t>
            </a:r>
            <a:r>
              <a:rPr lang="de-DE" sz="2500" dirty="0">
                <a:solidFill>
                  <a:srgbClr val="951327"/>
                </a:solidFill>
                <a:latin typeface="DIN Condensed" pitchFamily="2" charset="0"/>
              </a:rPr>
              <a:t>WORST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is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Nik L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Nip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!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6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615C6CF-1F86-342F-89A6-C795DA712F95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72C8EF4-7C52-1EF1-0D09-01C6F3B73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8" y="997481"/>
            <a:ext cx="11666445" cy="466657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DEF0104-2896-31BE-E76F-A808F0170692}"/>
              </a:ext>
            </a:extLst>
          </p:cNvPr>
          <p:cNvSpPr txBox="1"/>
          <p:nvPr/>
        </p:nvSpPr>
        <p:spPr>
          <a:xfrm>
            <a:off x="4049232" y="166484"/>
            <a:ext cx="3838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GOOD INGREDIENTS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0AF7170-F1EF-209B-E24F-A717B943C674}"/>
              </a:ext>
            </a:extLst>
          </p:cNvPr>
          <p:cNvSpPr txBox="1"/>
          <p:nvPr/>
        </p:nvSpPr>
        <p:spPr>
          <a:xfrm>
            <a:off x="327168" y="5732460"/>
            <a:ext cx="1202556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Products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containing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,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caramel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or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peanutyalmondy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as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ingredients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achieve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>
                <a:solidFill>
                  <a:srgbClr val="0A642B"/>
                </a:solidFill>
                <a:latin typeface="DIN Condensed" pitchFamily="2" charset="0"/>
              </a:rPr>
              <a:t>BETTER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winpercentages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!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0C12274-0028-F19B-8970-71B53359CA79}"/>
              </a:ext>
            </a:extLst>
          </p:cNvPr>
          <p:cNvSpPr txBox="1"/>
          <p:nvPr/>
        </p:nvSpPr>
        <p:spPr>
          <a:xfrm>
            <a:off x="10445385" y="2745994"/>
            <a:ext cx="17450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Median [1]:</a:t>
            </a:r>
          </a:p>
          <a:p>
            <a:endParaRPr lang="de-DE" sz="1400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60.8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caramel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60.2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peanutyalmondy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70.1</a:t>
            </a:r>
          </a:p>
        </p:txBody>
      </p:sp>
    </p:spTree>
    <p:extLst>
      <p:ext uri="{BB962C8B-B14F-4D97-AF65-F5344CB8AC3E}">
        <p14:creationId xmlns:p14="http://schemas.microsoft.com/office/powerpoint/2010/main" val="209110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CFE4F07-48BF-4720-19E1-56A65C47C850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383F1F3-63A7-DEF2-C268-62D023CA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2" y="1011984"/>
            <a:ext cx="11593921" cy="4637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7B557C2-C2E1-7328-E523-1FBB46A5B12E}"/>
              </a:ext>
            </a:extLst>
          </p:cNvPr>
          <p:cNvSpPr txBox="1"/>
          <p:nvPr/>
        </p:nvSpPr>
        <p:spPr>
          <a:xfrm>
            <a:off x="4249479" y="261533"/>
            <a:ext cx="369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BAD INGREDIENTS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F29950-C436-FEB4-2E29-EAC1AA41695D}"/>
              </a:ext>
            </a:extLst>
          </p:cNvPr>
          <p:cNvSpPr txBox="1"/>
          <p:nvPr/>
        </p:nvSpPr>
        <p:spPr>
          <a:xfrm>
            <a:off x="437262" y="5703915"/>
            <a:ext cx="110567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Products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beeing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fruity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,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hard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or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pluribus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achieve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>
                <a:solidFill>
                  <a:srgbClr val="951327"/>
                </a:solidFill>
                <a:latin typeface="DIN Condensed" pitchFamily="2" charset="0"/>
              </a:rPr>
              <a:t>WORSE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winpercentages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!</a:t>
            </a:r>
          </a:p>
          <a:p>
            <a:pPr marL="285750" indent="-285750" algn="ctr">
              <a:buFont typeface="Wingdings" pitchFamily="2" charset="2"/>
              <a:buChar char="§"/>
            </a:pPr>
            <a:endParaRPr lang="de-DE" sz="26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51E585-55F0-EFE3-01C4-A1E4237F0DAE}"/>
              </a:ext>
            </a:extLst>
          </p:cNvPr>
          <p:cNvSpPr txBox="1"/>
          <p:nvPr/>
        </p:nvSpPr>
        <p:spPr>
          <a:xfrm>
            <a:off x="10525031" y="2745993"/>
            <a:ext cx="17450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Median [0]:</a:t>
            </a:r>
          </a:p>
          <a:p>
            <a:endParaRPr lang="de-DE" sz="1400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fruity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56.5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hard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52.6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pluribus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52.3</a:t>
            </a:r>
          </a:p>
        </p:txBody>
      </p:sp>
    </p:spTree>
    <p:extLst>
      <p:ext uri="{BB962C8B-B14F-4D97-AF65-F5344CB8AC3E}">
        <p14:creationId xmlns:p14="http://schemas.microsoft.com/office/powerpoint/2010/main" val="288418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FCF52F4-4620-68E0-93BD-7CBD7FD776D1}"/>
              </a:ext>
            </a:extLst>
          </p:cNvPr>
          <p:cNvSpPr/>
          <p:nvPr/>
        </p:nvSpPr>
        <p:spPr>
          <a:xfrm>
            <a:off x="20" y="8352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6B7DAAC-7F83-B394-70ED-7D6A68FDD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3" y="997481"/>
            <a:ext cx="6562311" cy="43748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144457E-85DD-21F4-936E-E240F8D219CA}"/>
              </a:ext>
            </a:extLst>
          </p:cNvPr>
          <p:cNvSpPr txBox="1"/>
          <p:nvPr/>
        </p:nvSpPr>
        <p:spPr>
          <a:xfrm>
            <a:off x="4049232" y="166484"/>
            <a:ext cx="3838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CORRELATION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6276BA6-D839-444E-DBEC-73796B8B8D62}"/>
              </a:ext>
            </a:extLst>
          </p:cNvPr>
          <p:cNvSpPr txBox="1"/>
          <p:nvPr/>
        </p:nvSpPr>
        <p:spPr>
          <a:xfrm>
            <a:off x="6441384" y="1621207"/>
            <a:ext cx="5048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have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the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largest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correlation</a:t>
            </a:r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Bar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,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caramel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peanutyalmondy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also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are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correlated</a:t>
            </a:r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Careful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! bar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are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also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correlated</a:t>
            </a:r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978473-6772-B660-21C2-67B844EF6FA7}"/>
              </a:ext>
            </a:extLst>
          </p:cNvPr>
          <p:cNvSpPr txBox="1"/>
          <p:nvPr/>
        </p:nvSpPr>
        <p:spPr>
          <a:xfrm>
            <a:off x="4049232" y="5618577"/>
            <a:ext cx="4127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  <a:latin typeface="DIN Condensed" pitchFamily="2" charset="0"/>
              </a:rPr>
              <a:t>confirms</a:t>
            </a:r>
            <a:r>
              <a:rPr lang="de-DE" sz="32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DIN Condensed" pitchFamily="2" charset="0"/>
              </a:rPr>
              <a:t>our</a:t>
            </a:r>
            <a:r>
              <a:rPr lang="de-DE" sz="32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DIN Condensed" pitchFamily="2" charset="0"/>
              </a:rPr>
              <a:t>previous</a:t>
            </a:r>
            <a:r>
              <a:rPr lang="de-DE" sz="32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DIN Condensed" pitchFamily="2" charset="0"/>
              </a:rPr>
              <a:t>findings</a:t>
            </a:r>
            <a:endParaRPr lang="de-DE" sz="3200" dirty="0">
              <a:solidFill>
                <a:schemeClr val="bg1"/>
              </a:solidFill>
              <a:latin typeface="DIN Condensed" pitchFamily="2" charset="0"/>
            </a:endParaRPr>
          </a:p>
        </p:txBody>
      </p:sp>
      <p:pic>
        <p:nvPicPr>
          <p:cNvPr id="21" name="Grafik 20" descr="Pfeil nach rechts mit einfarbiger Füllung">
            <a:extLst>
              <a:ext uri="{FF2B5EF4-FFF2-40B4-BE49-F238E27FC236}">
                <a16:creationId xmlns:a16="http://schemas.microsoft.com/office/drawing/2014/main" id="{D1623055-3FD7-5786-3C49-A5719335F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5382" y="5578935"/>
            <a:ext cx="568780" cy="7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4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26C87CAB-F28C-107F-3EDF-9A66E4032E9D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3937FBD-4257-FA80-2EC6-69790CD184CF}"/>
              </a:ext>
            </a:extLst>
          </p:cNvPr>
          <p:cNvSpPr txBox="1"/>
          <p:nvPr/>
        </p:nvSpPr>
        <p:spPr>
          <a:xfrm>
            <a:off x="3942522" y="274785"/>
            <a:ext cx="43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BEST COMBINATIONS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7ED8597B-2CBB-2216-2528-9AFE1C733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389873"/>
              </p:ext>
            </p:extLst>
          </p:nvPr>
        </p:nvGraphicFramePr>
        <p:xfrm>
          <a:off x="714512" y="1908313"/>
          <a:ext cx="5381488" cy="21866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2686">
                  <a:extLst>
                    <a:ext uri="{9D8B030D-6E8A-4147-A177-3AD203B41FA5}">
                      <a16:colId xmlns:a16="http://schemas.microsoft.com/office/drawing/2014/main" val="770361726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959714286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3280891481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1697190981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2430401029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3606419411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176364399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4237282057"/>
                    </a:ext>
                  </a:extLst>
                </a:gridCol>
              </a:tblGrid>
              <a:tr h="376353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chocolate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rgbClr val="0A642B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 dirty="0">
                        <a:solidFill>
                          <a:srgbClr val="0A642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44842"/>
                  </a:ext>
                </a:extLst>
              </a:tr>
              <a:tr h="681199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peanutyalmondy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rgbClr val="0A642B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 dirty="0">
                        <a:solidFill>
                          <a:srgbClr val="0A642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982956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caramel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rgbClr val="0A642B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 dirty="0">
                        <a:solidFill>
                          <a:srgbClr val="0A642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49248302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19873111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winpercent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43,1196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35,52263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34,85721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53,57792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66,80694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rgbClr val="0A642B"/>
                          </a:solidFill>
                          <a:effectLst/>
                        </a:rPr>
                        <a:t>69,88088</a:t>
                      </a:r>
                      <a:endParaRPr lang="de-DE" sz="1100" b="0" i="0" u="none" strike="noStrike" dirty="0">
                        <a:solidFill>
                          <a:srgbClr val="0A642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64,37253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75329774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30404E3-3616-55EB-82F0-FAB70AC28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09673"/>
              </p:ext>
            </p:extLst>
          </p:nvPr>
        </p:nvGraphicFramePr>
        <p:xfrm>
          <a:off x="6570449" y="1502177"/>
          <a:ext cx="4930915" cy="100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183">
                  <a:extLst>
                    <a:ext uri="{9D8B030D-6E8A-4147-A177-3AD203B41FA5}">
                      <a16:colId xmlns:a16="http://schemas.microsoft.com/office/drawing/2014/main" val="1944500997"/>
                    </a:ext>
                  </a:extLst>
                </a:gridCol>
                <a:gridCol w="986183">
                  <a:extLst>
                    <a:ext uri="{9D8B030D-6E8A-4147-A177-3AD203B41FA5}">
                      <a16:colId xmlns:a16="http://schemas.microsoft.com/office/drawing/2014/main" val="2565759228"/>
                    </a:ext>
                  </a:extLst>
                </a:gridCol>
                <a:gridCol w="986183">
                  <a:extLst>
                    <a:ext uri="{9D8B030D-6E8A-4147-A177-3AD203B41FA5}">
                      <a16:colId xmlns:a16="http://schemas.microsoft.com/office/drawing/2014/main" val="1566840517"/>
                    </a:ext>
                  </a:extLst>
                </a:gridCol>
                <a:gridCol w="986183">
                  <a:extLst>
                    <a:ext uri="{9D8B030D-6E8A-4147-A177-3AD203B41FA5}">
                      <a16:colId xmlns:a16="http://schemas.microsoft.com/office/drawing/2014/main" val="2928226977"/>
                    </a:ext>
                  </a:extLst>
                </a:gridCol>
                <a:gridCol w="986183">
                  <a:extLst>
                    <a:ext uri="{9D8B030D-6E8A-4147-A177-3AD203B41FA5}">
                      <a16:colId xmlns:a16="http://schemas.microsoft.com/office/drawing/2014/main" val="261594929"/>
                    </a:ext>
                  </a:extLst>
                </a:gridCol>
              </a:tblGrid>
              <a:tr h="20939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chocolate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00439"/>
                  </a:ext>
                </a:extLst>
              </a:tr>
              <a:tr h="378995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peanutyalmondy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10407283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32081814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winpercent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42,459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34,85721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57,28204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68,50379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008652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638DB8E-B800-48D9-D863-916C33391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13956"/>
              </p:ext>
            </p:extLst>
          </p:nvPr>
        </p:nvGraphicFramePr>
        <p:xfrm>
          <a:off x="6570450" y="2697796"/>
          <a:ext cx="4930915" cy="100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3915">
                  <a:extLst>
                    <a:ext uri="{9D8B030D-6E8A-4147-A177-3AD203B41FA5}">
                      <a16:colId xmlns:a16="http://schemas.microsoft.com/office/drawing/2014/main" val="245815562"/>
                    </a:ext>
                  </a:extLst>
                </a:gridCol>
                <a:gridCol w="1073869">
                  <a:extLst>
                    <a:ext uri="{9D8B030D-6E8A-4147-A177-3AD203B41FA5}">
                      <a16:colId xmlns:a16="http://schemas.microsoft.com/office/drawing/2014/main" val="2515368653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2629819391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3543296025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4117908588"/>
                    </a:ext>
                  </a:extLst>
                </a:gridCol>
              </a:tblGrid>
              <a:tr h="251791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chocolate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678280"/>
                  </a:ext>
                </a:extLst>
              </a:tr>
              <a:tr h="251791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caramel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02264826"/>
                  </a:ext>
                </a:extLst>
              </a:tr>
              <a:tr h="251791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36423117"/>
                  </a:ext>
                </a:extLst>
              </a:tr>
              <a:tr h="251791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winpercent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42,74404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35,52263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59,01224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66,07662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81997489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2DDCA7F4-AF6B-8B74-77C9-705D67F93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14352"/>
              </p:ext>
            </p:extLst>
          </p:nvPr>
        </p:nvGraphicFramePr>
        <p:xfrm>
          <a:off x="6583703" y="3887570"/>
          <a:ext cx="4917660" cy="100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3532">
                  <a:extLst>
                    <a:ext uri="{9D8B030D-6E8A-4147-A177-3AD203B41FA5}">
                      <a16:colId xmlns:a16="http://schemas.microsoft.com/office/drawing/2014/main" val="554197243"/>
                    </a:ext>
                  </a:extLst>
                </a:gridCol>
                <a:gridCol w="983532">
                  <a:extLst>
                    <a:ext uri="{9D8B030D-6E8A-4147-A177-3AD203B41FA5}">
                      <a16:colId xmlns:a16="http://schemas.microsoft.com/office/drawing/2014/main" val="3342498974"/>
                    </a:ext>
                  </a:extLst>
                </a:gridCol>
                <a:gridCol w="983532">
                  <a:extLst>
                    <a:ext uri="{9D8B030D-6E8A-4147-A177-3AD203B41FA5}">
                      <a16:colId xmlns:a16="http://schemas.microsoft.com/office/drawing/2014/main" val="2887814005"/>
                    </a:ext>
                  </a:extLst>
                </a:gridCol>
                <a:gridCol w="983532">
                  <a:extLst>
                    <a:ext uri="{9D8B030D-6E8A-4147-A177-3AD203B41FA5}">
                      <a16:colId xmlns:a16="http://schemas.microsoft.com/office/drawing/2014/main" val="3032237909"/>
                    </a:ext>
                  </a:extLst>
                </a:gridCol>
                <a:gridCol w="983532">
                  <a:extLst>
                    <a:ext uri="{9D8B030D-6E8A-4147-A177-3AD203B41FA5}">
                      <a16:colId xmlns:a16="http://schemas.microsoft.com/office/drawing/2014/main" val="380679741"/>
                    </a:ext>
                  </a:extLst>
                </a:gridCol>
              </a:tblGrid>
              <a:tr h="378995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peanutyalmondy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44341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caramel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94264756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80395846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winpercent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46,2571</a:t>
                      </a:r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55,43083</a:t>
                      </a:r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63,51294</a:t>
                      </a:r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64,37253</a:t>
                      </a:r>
                      <a:endParaRPr lang="de-DE" sz="1100" b="0" i="0" u="none" strike="noStrike" dirty="0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3847470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E9FFAB6-C397-3738-6EC9-000F3CD9033F}"/>
              </a:ext>
            </a:extLst>
          </p:cNvPr>
          <p:cNvSpPr txBox="1"/>
          <p:nvPr/>
        </p:nvSpPr>
        <p:spPr>
          <a:xfrm>
            <a:off x="2117718" y="5480017"/>
            <a:ext cx="890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peanutyalmondy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but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without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caramel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is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the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best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combination</a:t>
            </a:r>
            <a:endParaRPr lang="de-DE" sz="2800" dirty="0">
              <a:solidFill>
                <a:schemeClr val="bg1"/>
              </a:solidFill>
              <a:latin typeface="DIN Condensed" pitchFamily="2" charset="0"/>
            </a:endParaRPr>
          </a:p>
        </p:txBody>
      </p:sp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616469A6-F434-2AB2-4907-5728E9AC2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7434" y="5389415"/>
            <a:ext cx="568780" cy="7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3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388CB52-87B9-94F3-DE03-A99583DCC552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FD43C7-D5E0-7EF9-7AFC-84B47033769E}"/>
              </a:ext>
            </a:extLst>
          </p:cNvPr>
          <p:cNvSpPr txBox="1"/>
          <p:nvPr/>
        </p:nvSpPr>
        <p:spPr>
          <a:xfrm>
            <a:off x="3942522" y="274785"/>
            <a:ext cx="43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PREDICTION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0B547D-79E8-0084-D7B4-2E83C3A3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76" y="1358029"/>
            <a:ext cx="5416703" cy="300371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F8B0B9-727D-B852-E8FA-8498A96FD53B}"/>
              </a:ext>
            </a:extLst>
          </p:cNvPr>
          <p:cNvSpPr txBox="1"/>
          <p:nvPr/>
        </p:nvSpPr>
        <p:spPr>
          <a:xfrm>
            <a:off x="639978" y="4932490"/>
            <a:ext cx="4331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can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classify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if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candy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has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as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ingredient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with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90%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accuracy</a:t>
            </a:r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9C3CC4-15B2-E976-C4FE-67EBFC1FCA9C}"/>
              </a:ext>
            </a:extLst>
          </p:cNvPr>
          <p:cNvSpPr txBox="1"/>
          <p:nvPr/>
        </p:nvSpPr>
        <p:spPr>
          <a:xfrm>
            <a:off x="6541634" y="1627401"/>
            <a:ext cx="5648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can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predict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candy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will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achieve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</a:p>
          <a:p>
            <a:pPr algn="ctr"/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pPr algn="ctr"/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with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: r2: 0.46. 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mse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: 108.2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without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:  r2: 0.04 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mse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: 191</a:t>
            </a:r>
          </a:p>
        </p:txBody>
      </p:sp>
      <p:pic>
        <p:nvPicPr>
          <p:cNvPr id="7" name="Grafik 6" descr="Pfeil nach rechts mit einfarbiger Füllung">
            <a:extLst>
              <a:ext uri="{FF2B5EF4-FFF2-40B4-BE49-F238E27FC236}">
                <a16:creationId xmlns:a16="http://schemas.microsoft.com/office/drawing/2014/main" id="{9077F207-C708-BB5E-4E66-230C4D3A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0406" y="1553432"/>
            <a:ext cx="514755" cy="637515"/>
          </a:xfrm>
          <a:prstGeom prst="rect">
            <a:avLst/>
          </a:prstGeom>
        </p:spPr>
      </p:pic>
      <p:pic>
        <p:nvPicPr>
          <p:cNvPr id="9" name="Grafik 8" descr="Pfeil nach rechts mit einfarbiger Füllung">
            <a:extLst>
              <a:ext uri="{FF2B5EF4-FFF2-40B4-BE49-F238E27FC236}">
                <a16:creationId xmlns:a16="http://schemas.microsoft.com/office/drawing/2014/main" id="{2CA1207B-3AE1-0754-2CF7-45EA253F2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531" y="4862456"/>
            <a:ext cx="514755" cy="637515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7E7F56C-92D5-F73E-31AA-E2D5D5BF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167" y="3526330"/>
            <a:ext cx="5414327" cy="30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4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DEE1C95-C1CC-1123-FA6A-BF996F503912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E8B903-C4AE-1652-2990-428BA3EC980D}"/>
              </a:ext>
            </a:extLst>
          </p:cNvPr>
          <p:cNvSpPr txBox="1"/>
          <p:nvPr/>
        </p:nvSpPr>
        <p:spPr>
          <a:xfrm>
            <a:off x="3942522" y="274785"/>
            <a:ext cx="43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RECOMMENDATION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302682-7D10-C0D7-5FAB-48D386223BFB}"/>
              </a:ext>
            </a:extLst>
          </p:cNvPr>
          <p:cNvSpPr txBox="1"/>
          <p:nvPr/>
        </p:nvSpPr>
        <p:spPr>
          <a:xfrm>
            <a:off x="516835" y="1519678"/>
            <a:ext cx="114233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SUMMARY (WHAT WE FOUND):</a:t>
            </a:r>
          </a:p>
          <a:p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chocolate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,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peantuyalmondy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and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caramel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are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the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most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important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characteristics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to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achieve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high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winpercentage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</a:p>
          <a:p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	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(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espacially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the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combination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of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chocolate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and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peanutyalmondy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) </a:t>
            </a:r>
          </a:p>
          <a:p>
            <a:endParaRPr lang="de-DE" sz="2400" b="0" dirty="0">
              <a:solidFill>
                <a:schemeClr val="bg1"/>
              </a:solidFill>
              <a:effectLst/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fruity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,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hard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,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pluribus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are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often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triggers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for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a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worse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winpercentage</a:t>
            </a:r>
            <a:endParaRPr lang="de-DE" sz="2400" b="0" dirty="0">
              <a:solidFill>
                <a:schemeClr val="bg1"/>
              </a:solidFill>
              <a:effectLst/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b="0" dirty="0">
              <a:solidFill>
                <a:schemeClr val="bg1"/>
              </a:solidFill>
              <a:effectLst/>
              <a:latin typeface="DIN Condensed" pitchFamily="2" charset="0"/>
            </a:endParaRPr>
          </a:p>
          <a:p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FINALLY:</a:t>
            </a:r>
          </a:p>
          <a:p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  <a:p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	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produce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a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candy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in private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label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that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contains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the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good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characteristics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just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mentioned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. A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perfect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example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	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which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represents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this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best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would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be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Reese's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Peanut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Butter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cup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.</a:t>
            </a:r>
          </a:p>
          <a:p>
            <a:endParaRPr lang="de-DE" b="0" dirty="0">
              <a:solidFill>
                <a:schemeClr val="bg1"/>
              </a:solidFill>
              <a:effectLst/>
              <a:latin typeface="DIN Condensed" pitchFamily="2" charset="0"/>
            </a:endParaRPr>
          </a:p>
        </p:txBody>
      </p:sp>
      <p:pic>
        <p:nvPicPr>
          <p:cNvPr id="7" name="Grafik 6" descr="Pfeil nach rechts mit einfarbiger Füllung">
            <a:extLst>
              <a:ext uri="{FF2B5EF4-FFF2-40B4-BE49-F238E27FC236}">
                <a16:creationId xmlns:a16="http://schemas.microsoft.com/office/drawing/2014/main" id="{42A3A79F-34E7-66D2-338E-4C0A4EB02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52" y="4832824"/>
            <a:ext cx="568780" cy="7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Macintosh PowerPoint</Application>
  <PresentationFormat>Breitbild</PresentationFormat>
  <Paragraphs>119</Paragraphs>
  <Slides>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DIN Condensed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Klein02</dc:creator>
  <cp:lastModifiedBy>Florian Klein02</cp:lastModifiedBy>
  <cp:revision>20</cp:revision>
  <dcterms:created xsi:type="dcterms:W3CDTF">2023-04-14T20:49:44Z</dcterms:created>
  <dcterms:modified xsi:type="dcterms:W3CDTF">2023-04-18T14:34:27Z</dcterms:modified>
</cp:coreProperties>
</file>